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Anton" charset="1" panose="00000500000000000000"/>
      <p:regular r:id="rId13"/>
    </p:embeddedFont>
    <p:embeddedFont>
      <p:font typeface="Prompt Bold" charset="1" panose="00000800000000000000"/>
      <p:regular r:id="rId14"/>
    </p:embeddedFont>
    <p:embeddedFont>
      <p:font typeface="Anton Italics" charset="1" panose="00000500000000000000"/>
      <p:regular r:id="rId15"/>
    </p:embeddedFont>
    <p:embeddedFont>
      <p:font typeface="Prompt Semi-Bold Italics" charset="1" panose="00000700000000000000"/>
      <p:regular r:id="rId16"/>
    </p:embeddedFont>
    <p:embeddedFont>
      <p:font typeface="Prompt" charset="1" panose="00000500000000000000"/>
      <p:regular r:id="rId17"/>
    </p:embeddedFont>
    <p:embeddedFont>
      <p:font typeface="Prompt Bold Italics" charset="1" panose="00000800000000000000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Prompt Semi-Bold" charset="1" panose="000007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jpe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14.png" Type="http://schemas.openxmlformats.org/officeDocument/2006/relationships/image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.jpeg" Type="http://schemas.openxmlformats.org/officeDocument/2006/relationships/image"/><Relationship Id="rId11" Target="../media/image16.jpeg" Type="http://schemas.openxmlformats.org/officeDocument/2006/relationships/image"/><Relationship Id="rId12" Target="../media/image17.png" Type="http://schemas.openxmlformats.org/officeDocument/2006/relationships/image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7.png" Type="http://schemas.openxmlformats.org/officeDocument/2006/relationships/image"/><Relationship Id="rId8" Target="../media/image8.sv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40694" y="4900073"/>
            <a:ext cx="10538788" cy="10773854"/>
          </a:xfrm>
          <a:custGeom>
            <a:avLst/>
            <a:gdLst/>
            <a:ahLst/>
            <a:cxnLst/>
            <a:rect r="r" b="b" t="t" l="l"/>
            <a:pathLst>
              <a:path h="10773854" w="10538788">
                <a:moveTo>
                  <a:pt x="0" y="0"/>
                </a:moveTo>
                <a:lnTo>
                  <a:pt x="10538788" y="0"/>
                </a:lnTo>
                <a:lnTo>
                  <a:pt x="10538788" y="10773854"/>
                </a:lnTo>
                <a:lnTo>
                  <a:pt x="0" y="10773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3368626" y="-8171386"/>
            <a:ext cx="10538788" cy="10773854"/>
          </a:xfrm>
          <a:custGeom>
            <a:avLst/>
            <a:gdLst/>
            <a:ahLst/>
            <a:cxnLst/>
            <a:rect r="r" b="b" t="t" l="l"/>
            <a:pathLst>
              <a:path h="10773854" w="10538788">
                <a:moveTo>
                  <a:pt x="10538788" y="10773854"/>
                </a:moveTo>
                <a:lnTo>
                  <a:pt x="0" y="10773854"/>
                </a:lnTo>
                <a:lnTo>
                  <a:pt x="0" y="0"/>
                </a:lnTo>
                <a:lnTo>
                  <a:pt x="10538788" y="0"/>
                </a:lnTo>
                <a:lnTo>
                  <a:pt x="10538788" y="107738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6799321" cy="8229600"/>
            <a:chOff x="0" y="0"/>
            <a:chExt cx="9065761" cy="109728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8689" t="0" r="8689" b="0"/>
            <a:stretch>
              <a:fillRect/>
            </a:stretch>
          </p:blipFill>
          <p:spPr>
            <a:xfrm flipH="false" flipV="false">
              <a:off x="0" y="0"/>
              <a:ext cx="9065761" cy="10972800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true" rot="0">
            <a:off x="-2114152" y="-1078968"/>
            <a:ext cx="7454417" cy="4932567"/>
          </a:xfrm>
          <a:custGeom>
            <a:avLst/>
            <a:gdLst/>
            <a:ahLst/>
            <a:cxnLst/>
            <a:rect r="r" b="b" t="t" l="l"/>
            <a:pathLst>
              <a:path h="4932567" w="7454417">
                <a:moveTo>
                  <a:pt x="0" y="4932567"/>
                </a:moveTo>
                <a:lnTo>
                  <a:pt x="7454417" y="4932567"/>
                </a:lnTo>
                <a:lnTo>
                  <a:pt x="7454417" y="0"/>
                </a:lnTo>
                <a:lnTo>
                  <a:pt x="0" y="0"/>
                </a:lnTo>
                <a:lnTo>
                  <a:pt x="0" y="4932567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-528517">
            <a:off x="12464633" y="2159034"/>
            <a:ext cx="10794806" cy="9294235"/>
          </a:xfrm>
          <a:custGeom>
            <a:avLst/>
            <a:gdLst/>
            <a:ahLst/>
            <a:cxnLst/>
            <a:rect r="r" b="b" t="t" l="l"/>
            <a:pathLst>
              <a:path h="9294235" w="10794806">
                <a:moveTo>
                  <a:pt x="10794807" y="0"/>
                </a:moveTo>
                <a:lnTo>
                  <a:pt x="0" y="0"/>
                </a:lnTo>
                <a:lnTo>
                  <a:pt x="0" y="9294235"/>
                </a:lnTo>
                <a:lnTo>
                  <a:pt x="10794807" y="9294235"/>
                </a:lnTo>
                <a:lnTo>
                  <a:pt x="10794807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459880" y="1286430"/>
            <a:ext cx="8552890" cy="263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619"/>
              </a:lnSpc>
            </a:pPr>
            <a:r>
              <a:rPr lang="en-US" sz="11349">
                <a:solidFill>
                  <a:srgbClr val="F3F6FA"/>
                </a:solidFill>
                <a:latin typeface="Anton"/>
                <a:ea typeface="Anton"/>
                <a:cs typeface="Anton"/>
                <a:sym typeface="Anton"/>
              </a:rPr>
              <a:t>ComplyBook</a:t>
            </a:r>
          </a:p>
          <a:p>
            <a:pPr algn="l" marL="0" indent="0" lvl="0">
              <a:lnSpc>
                <a:spcPts val="7019"/>
              </a:lnSpc>
            </a:pPr>
          </a:p>
          <a:p>
            <a:pPr algn="l" marL="0" indent="0" lvl="0">
              <a:lnSpc>
                <a:spcPts val="9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8706410" y="8547791"/>
            <a:ext cx="6791709" cy="10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799" spc="-41">
                <a:solidFill>
                  <a:srgbClr val="F3F6FA"/>
                </a:solidFill>
                <a:latin typeface="Prompt Bold"/>
                <a:ea typeface="Prompt Bold"/>
                <a:cs typeface="Prompt Bold"/>
                <a:sym typeface="Prompt Bold"/>
              </a:rPr>
              <a:t>MARCY FREEBURG | FOUNDER &amp; CEO</a:t>
            </a:r>
          </a:p>
          <a:p>
            <a:pPr algn="l" marL="0" indent="0" lvl="0">
              <a:lnSpc>
                <a:spcPts val="4199"/>
              </a:lnSpc>
            </a:pPr>
            <a:r>
              <a:rPr lang="en-US" b="true" sz="2799" spc="-41">
                <a:solidFill>
                  <a:srgbClr val="F3F6FA"/>
                </a:solidFill>
                <a:latin typeface="Prompt Bold"/>
                <a:ea typeface="Prompt Bold"/>
                <a:cs typeface="Prompt Bold"/>
                <a:sym typeface="Prompt Bold"/>
              </a:rPr>
              <a:t>TECH@JANDMSOLUTIONS.COM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97113" y="7361403"/>
            <a:ext cx="9971484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8"/>
              </a:lnSpc>
              <a:spcBef>
                <a:spcPct val="0"/>
              </a:spcBef>
            </a:pPr>
            <a:r>
              <a:rPr lang="en-US" sz="3623">
                <a:solidFill>
                  <a:srgbClr val="F3F6FA"/>
                </a:solidFill>
                <a:latin typeface="Anton"/>
                <a:ea typeface="Anton"/>
                <a:cs typeface="Anton"/>
                <a:sym typeface="Anton"/>
              </a:rPr>
              <a:t>AI-Powered. 70% less bookkeeping. Finally compliant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06682" y="3844074"/>
            <a:ext cx="11152347" cy="2996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00"/>
              </a:lnSpc>
              <a:spcBef>
                <a:spcPct val="0"/>
              </a:spcBef>
            </a:pPr>
            <a:r>
              <a:rPr lang="en-US" sz="6500" i="true">
                <a:solidFill>
                  <a:srgbClr val="F3F6FA"/>
                </a:solidFill>
                <a:latin typeface="Anton Italics"/>
                <a:ea typeface="Anton Italics"/>
                <a:cs typeface="Anton Italics"/>
                <a:sym typeface="Anton Italics"/>
              </a:rPr>
              <a:t>C</a:t>
            </a:r>
            <a:r>
              <a:rPr lang="en-US" sz="6500" i="true">
                <a:solidFill>
                  <a:srgbClr val="F3F6FA"/>
                </a:solidFill>
                <a:latin typeface="Anton Italics"/>
                <a:ea typeface="Anton Italics"/>
                <a:cs typeface="Anton Italics"/>
                <a:sym typeface="Anton Italics"/>
              </a:rPr>
              <a:t>ompliance-grade financial platform for nonprofits &amp; government contractors</a:t>
            </a:r>
          </a:p>
          <a:p>
            <a:pPr algn="ctr">
              <a:lnSpc>
                <a:spcPts val="1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038775" y="4243388"/>
            <a:ext cx="35833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</a:pPr>
            <a:r>
              <a:rPr lang="en-US" b="true" sz="3200" i="true" spc="-48" u="sng">
                <a:solidFill>
                  <a:srgbClr val="F3F6FA"/>
                </a:solidFill>
                <a:latin typeface="Prompt Semi-Bold Italics"/>
                <a:ea typeface="Prompt Semi-Bold Italics"/>
                <a:cs typeface="Prompt Semi-Bold Italics"/>
                <a:sym typeface="Prompt Semi-Bold Italics"/>
              </a:rPr>
              <a:t>MACRO TREND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590540" y="5101857"/>
            <a:ext cx="5668760" cy="2646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7637" indent="-328819" lvl="1">
              <a:lnSpc>
                <a:spcPts val="4264"/>
              </a:lnSpc>
              <a:buFont typeface="Arial"/>
              <a:buChar char="•"/>
            </a:pPr>
            <a:r>
              <a:rPr lang="en-US" sz="3046" spc="-45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Rising IRS reporting</a:t>
            </a:r>
          </a:p>
          <a:p>
            <a:pPr algn="l" marL="657637" indent="-328819" lvl="1">
              <a:lnSpc>
                <a:spcPts val="4264"/>
              </a:lnSpc>
              <a:buFont typeface="Arial"/>
              <a:buChar char="•"/>
            </a:pPr>
            <a:r>
              <a:rPr lang="en-US" sz="3046" spc="-45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Rising government reporting</a:t>
            </a:r>
          </a:p>
          <a:p>
            <a:pPr algn="l" marL="657637" indent="-328819" lvl="1">
              <a:lnSpc>
                <a:spcPts val="4264"/>
              </a:lnSpc>
              <a:buFont typeface="Arial"/>
              <a:buChar char="•"/>
            </a:pPr>
            <a:r>
              <a:rPr lang="en-US" b="true" sz="3046" spc="-45">
                <a:solidFill>
                  <a:srgbClr val="F3F6FA"/>
                </a:solidFill>
                <a:latin typeface="Prompt Bold"/>
                <a:ea typeface="Prompt Bold"/>
                <a:cs typeface="Prompt Bold"/>
                <a:sym typeface="Prompt Bold"/>
              </a:rPr>
              <a:t>Compliance chaos</a:t>
            </a:r>
          </a:p>
          <a:p>
            <a:pPr algn="l" marL="657637" indent="-328819" lvl="1">
              <a:lnSpc>
                <a:spcPts val="4264"/>
              </a:lnSpc>
              <a:buFont typeface="Arial"/>
              <a:buChar char="•"/>
            </a:pPr>
          </a:p>
        </p:txBody>
      </p:sp>
      <p:sp>
        <p:nvSpPr>
          <p:cNvPr name="AutoShape 5" id="5"/>
          <p:cNvSpPr/>
          <p:nvPr/>
        </p:nvSpPr>
        <p:spPr>
          <a:xfrm>
            <a:off x="11881893" y="6187122"/>
            <a:ext cx="3583358" cy="0"/>
          </a:xfrm>
          <a:prstGeom prst="line">
            <a:avLst/>
          </a:prstGeom>
          <a:ln cap="rnd" w="9525">
            <a:solidFill>
              <a:srgbClr val="AFC1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6353661" y="4243387"/>
            <a:ext cx="4850476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80"/>
              </a:lnSpc>
            </a:pPr>
            <a:r>
              <a:rPr lang="en-US" b="true" sz="3200" i="true" spc="-48" u="sng">
                <a:solidFill>
                  <a:srgbClr val="F3F6FA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FAILED ALTERNATIVES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353661" y="5095875"/>
            <a:ext cx="5236878" cy="2892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6234" indent="-298117" lvl="1">
              <a:lnSpc>
                <a:spcPts val="3866"/>
              </a:lnSpc>
              <a:buFont typeface="Arial"/>
              <a:buChar char="•"/>
            </a:pPr>
            <a:r>
              <a:rPr lang="en-US" sz="2761" spc="-41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QuickBooks → Not DCAA Compliant</a:t>
            </a:r>
          </a:p>
          <a:p>
            <a:pPr algn="l" marL="596234" indent="-298117" lvl="1">
              <a:lnSpc>
                <a:spcPts val="3866"/>
              </a:lnSpc>
              <a:buFont typeface="Arial"/>
              <a:buChar char="•"/>
            </a:pPr>
            <a:r>
              <a:rPr lang="en-US" b="true" sz="2761" spc="-4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Aplos /Blackbaud → $500 - $2,000/month</a:t>
            </a:r>
          </a:p>
          <a:p>
            <a:pPr algn="l" marL="596234" indent="-298117" lvl="1">
              <a:lnSpc>
                <a:spcPts val="3866"/>
              </a:lnSpc>
              <a:buFont typeface="Arial"/>
              <a:buChar char="•"/>
            </a:pPr>
            <a:r>
              <a:rPr lang="en-US" sz="2761" spc="-41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Excel → error-prone, no audit trail</a:t>
            </a:r>
          </a:p>
        </p:txBody>
      </p:sp>
      <p:sp>
        <p:nvSpPr>
          <p:cNvPr name="AutoShape 8" id="8"/>
          <p:cNvSpPr/>
          <p:nvPr/>
        </p:nvSpPr>
        <p:spPr>
          <a:xfrm>
            <a:off x="6769132" y="6187123"/>
            <a:ext cx="3583358" cy="0"/>
          </a:xfrm>
          <a:prstGeom prst="line">
            <a:avLst/>
          </a:prstGeom>
          <a:ln cap="rnd" w="9525">
            <a:solidFill>
              <a:srgbClr val="AFC1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332028" y="4243387"/>
            <a:ext cx="3583358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79"/>
              </a:lnSpc>
            </a:pPr>
            <a:r>
              <a:rPr lang="en-US" b="true" sz="3199" i="true" spc="-47" u="sng">
                <a:solidFill>
                  <a:srgbClr val="F3F6FA"/>
                </a:solidFill>
                <a:latin typeface="Prompt Semi-Bold Italics"/>
                <a:ea typeface="Prompt Semi-Bold Italics"/>
                <a:cs typeface="Prompt Semi-Bold Italics"/>
                <a:sym typeface="Prompt Semi-Bold Italics"/>
              </a:rPr>
              <a:t>QUANTIFIED PAIN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50504" y="5095875"/>
            <a:ext cx="5207882" cy="4835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6182" indent="-298091" lvl="1">
              <a:lnSpc>
                <a:spcPts val="3865"/>
              </a:lnSpc>
              <a:buFont typeface="Arial"/>
              <a:buChar char="•"/>
            </a:pPr>
            <a:r>
              <a:rPr lang="en-US" sz="2761" spc="-41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8-12 hours/week lost on manual reconciliation</a:t>
            </a:r>
          </a:p>
          <a:p>
            <a:pPr algn="l" marL="596182" indent="-298091" lvl="1">
              <a:lnSpc>
                <a:spcPts val="3865"/>
              </a:lnSpc>
              <a:buFont typeface="Arial"/>
              <a:buChar char="•"/>
            </a:pPr>
            <a:r>
              <a:rPr lang="en-US" b="true" sz="2761" spc="-41">
                <a:solidFill>
                  <a:srgbClr val="FFFFFF"/>
                </a:solidFill>
                <a:latin typeface="Prompt Bold"/>
                <a:ea typeface="Prompt Bold"/>
                <a:cs typeface="Prompt Bold"/>
                <a:sym typeface="Prompt Bold"/>
              </a:rPr>
              <a:t>$6k-$20k/year in audit corrections &amp; penalties</a:t>
            </a:r>
          </a:p>
          <a:p>
            <a:pPr algn="l" marL="596182" indent="-298091" lvl="1">
              <a:lnSpc>
                <a:spcPts val="3865"/>
              </a:lnSpc>
              <a:buFont typeface="Arial"/>
              <a:buChar char="•"/>
            </a:pPr>
            <a:r>
              <a:rPr lang="en-US" sz="2761" spc="-41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5-10% of revenue at risk from DCAA or grant non-compliance</a:t>
            </a:r>
          </a:p>
          <a:p>
            <a:pPr algn="l" marL="596182" indent="-298091" lvl="1">
              <a:lnSpc>
                <a:spcPts val="3865"/>
              </a:lnSpc>
              <a:buFont typeface="Arial"/>
              <a:buChar char="•"/>
            </a:pPr>
            <a:r>
              <a:rPr lang="en-US" sz="2761" spc="-41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65% of non-profits are still stuck on Excel or QuickBooks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558194" y="6252845"/>
            <a:ext cx="3583358" cy="0"/>
          </a:xfrm>
          <a:prstGeom prst="line">
            <a:avLst/>
          </a:prstGeom>
          <a:ln cap="rnd" w="9525">
            <a:solidFill>
              <a:srgbClr val="AFC1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true" flipV="true" rot="0">
            <a:off x="-6750283" y="-8502814"/>
            <a:ext cx="11294670" cy="11546596"/>
          </a:xfrm>
          <a:custGeom>
            <a:avLst/>
            <a:gdLst/>
            <a:ahLst/>
            <a:cxnLst/>
            <a:rect r="r" b="b" t="t" l="l"/>
            <a:pathLst>
              <a:path h="11546596" w="11294670">
                <a:moveTo>
                  <a:pt x="11294671" y="11546596"/>
                </a:moveTo>
                <a:lnTo>
                  <a:pt x="0" y="11546596"/>
                </a:lnTo>
                <a:lnTo>
                  <a:pt x="0" y="0"/>
                </a:lnTo>
                <a:lnTo>
                  <a:pt x="11294671" y="0"/>
                </a:lnTo>
                <a:lnTo>
                  <a:pt x="11294671" y="115465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2169819" y="1534478"/>
            <a:ext cx="14975258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00"/>
              </a:lnSpc>
            </a:pPr>
            <a:r>
              <a:rPr lang="en-US" sz="9000">
                <a:solidFill>
                  <a:srgbClr val="F3F6FA"/>
                </a:solidFill>
                <a:latin typeface="Anton"/>
                <a:ea typeface="Anton"/>
                <a:cs typeface="Anton"/>
                <a:sym typeface="Anton"/>
              </a:rPr>
              <a:t>Problem - The Pain is Real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6880" y="3296603"/>
            <a:ext cx="17465716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278"/>
              </a:lnSpc>
            </a:pPr>
            <a:r>
              <a:rPr lang="en-US" sz="2732" spc="-40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Target Customers - Small non-profits (&lt;$5M revenue) &amp; small government contractors (&lt;$25M revenue)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563201" y="8305750"/>
            <a:ext cx="10538788" cy="10773854"/>
          </a:xfrm>
          <a:custGeom>
            <a:avLst/>
            <a:gdLst/>
            <a:ahLst/>
            <a:cxnLst/>
            <a:rect r="r" b="b" t="t" l="l"/>
            <a:pathLst>
              <a:path h="10773854" w="10538788">
                <a:moveTo>
                  <a:pt x="0" y="0"/>
                </a:moveTo>
                <a:lnTo>
                  <a:pt x="10538788" y="0"/>
                </a:lnTo>
                <a:lnTo>
                  <a:pt x="10538788" y="10773854"/>
                </a:lnTo>
                <a:lnTo>
                  <a:pt x="0" y="10773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true" rot="-4542539">
            <a:off x="10790729" y="-5626170"/>
            <a:ext cx="10794806" cy="9294235"/>
          </a:xfrm>
          <a:custGeom>
            <a:avLst/>
            <a:gdLst/>
            <a:ahLst/>
            <a:cxnLst/>
            <a:rect r="r" b="b" t="t" l="l"/>
            <a:pathLst>
              <a:path h="9294235" w="10794806">
                <a:moveTo>
                  <a:pt x="0" y="9294236"/>
                </a:moveTo>
                <a:lnTo>
                  <a:pt x="10794807" y="9294236"/>
                </a:lnTo>
                <a:lnTo>
                  <a:pt x="10794807" y="0"/>
                </a:lnTo>
                <a:lnTo>
                  <a:pt x="0" y="0"/>
                </a:lnTo>
                <a:lnTo>
                  <a:pt x="0" y="92942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-2218810" y="6792016"/>
            <a:ext cx="7454417" cy="4932567"/>
          </a:xfrm>
          <a:custGeom>
            <a:avLst/>
            <a:gdLst/>
            <a:ahLst/>
            <a:cxnLst/>
            <a:rect r="r" b="b" t="t" l="l"/>
            <a:pathLst>
              <a:path h="4932567" w="7454417">
                <a:moveTo>
                  <a:pt x="0" y="0"/>
                </a:moveTo>
                <a:lnTo>
                  <a:pt x="7454417" y="0"/>
                </a:lnTo>
                <a:lnTo>
                  <a:pt x="7454417" y="4932568"/>
                </a:lnTo>
                <a:lnTo>
                  <a:pt x="0" y="49325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40694" y="3793745"/>
            <a:ext cx="10538788" cy="10773854"/>
          </a:xfrm>
          <a:custGeom>
            <a:avLst/>
            <a:gdLst/>
            <a:ahLst/>
            <a:cxnLst/>
            <a:rect r="r" b="b" t="t" l="l"/>
            <a:pathLst>
              <a:path h="10773854" w="10538788">
                <a:moveTo>
                  <a:pt x="0" y="0"/>
                </a:moveTo>
                <a:lnTo>
                  <a:pt x="10538788" y="0"/>
                </a:lnTo>
                <a:lnTo>
                  <a:pt x="10538788" y="10773854"/>
                </a:lnTo>
                <a:lnTo>
                  <a:pt x="0" y="10773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3368626" y="-8171386"/>
            <a:ext cx="10538788" cy="10773854"/>
          </a:xfrm>
          <a:custGeom>
            <a:avLst/>
            <a:gdLst/>
            <a:ahLst/>
            <a:cxnLst/>
            <a:rect r="r" b="b" t="t" l="l"/>
            <a:pathLst>
              <a:path h="10773854" w="10538788">
                <a:moveTo>
                  <a:pt x="10538788" y="10773854"/>
                </a:moveTo>
                <a:lnTo>
                  <a:pt x="0" y="10773854"/>
                </a:lnTo>
                <a:lnTo>
                  <a:pt x="0" y="0"/>
                </a:lnTo>
                <a:lnTo>
                  <a:pt x="10538788" y="0"/>
                </a:lnTo>
                <a:lnTo>
                  <a:pt x="10538788" y="107738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2114152" y="-1078968"/>
            <a:ext cx="7454417" cy="4932567"/>
          </a:xfrm>
          <a:custGeom>
            <a:avLst/>
            <a:gdLst/>
            <a:ahLst/>
            <a:cxnLst/>
            <a:rect r="r" b="b" t="t" l="l"/>
            <a:pathLst>
              <a:path h="4932567" w="7454417">
                <a:moveTo>
                  <a:pt x="0" y="4932567"/>
                </a:moveTo>
                <a:lnTo>
                  <a:pt x="7454417" y="4932567"/>
                </a:lnTo>
                <a:lnTo>
                  <a:pt x="7454417" y="0"/>
                </a:lnTo>
                <a:lnTo>
                  <a:pt x="0" y="0"/>
                </a:lnTo>
                <a:lnTo>
                  <a:pt x="0" y="493256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28517">
            <a:off x="12464633" y="1052706"/>
            <a:ext cx="10794806" cy="9294235"/>
          </a:xfrm>
          <a:custGeom>
            <a:avLst/>
            <a:gdLst/>
            <a:ahLst/>
            <a:cxnLst/>
            <a:rect r="r" b="b" t="t" l="l"/>
            <a:pathLst>
              <a:path h="9294235" w="10794806">
                <a:moveTo>
                  <a:pt x="10794807" y="0"/>
                </a:moveTo>
                <a:lnTo>
                  <a:pt x="0" y="0"/>
                </a:lnTo>
                <a:lnTo>
                  <a:pt x="0" y="9294235"/>
                </a:lnTo>
                <a:lnTo>
                  <a:pt x="10794807" y="9294235"/>
                </a:lnTo>
                <a:lnTo>
                  <a:pt x="1079480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rot="0">
            <a:off x="1028700" y="4322922"/>
            <a:ext cx="16230600" cy="38100"/>
          </a:xfrm>
          <a:prstGeom prst="rect">
            <a:avLst/>
          </a:prstGeom>
          <a:solidFill>
            <a:srgbClr val="F0FBFE"/>
          </a:solidFill>
        </p:spPr>
      </p:sp>
      <p:sp>
        <p:nvSpPr>
          <p:cNvPr name="AutoShape 8" id="8"/>
          <p:cNvSpPr/>
          <p:nvPr/>
        </p:nvSpPr>
        <p:spPr>
          <a:xfrm rot="0">
            <a:off x="1613056" y="4151472"/>
            <a:ext cx="3097248" cy="446611"/>
          </a:xfrm>
          <a:prstGeom prst="rect">
            <a:avLst/>
          </a:prstGeom>
          <a:solidFill>
            <a:srgbClr val="F3F6FA"/>
          </a:solidFill>
        </p:spPr>
      </p:sp>
      <p:sp>
        <p:nvSpPr>
          <p:cNvPr name="AutoShape 9" id="9"/>
          <p:cNvSpPr/>
          <p:nvPr/>
        </p:nvSpPr>
        <p:spPr>
          <a:xfrm rot="0">
            <a:off x="7256162" y="4151472"/>
            <a:ext cx="2963265" cy="446611"/>
          </a:xfrm>
          <a:prstGeom prst="rect">
            <a:avLst/>
          </a:prstGeom>
          <a:solidFill>
            <a:srgbClr val="F3F6FA"/>
          </a:solidFill>
        </p:spPr>
      </p:sp>
      <p:sp>
        <p:nvSpPr>
          <p:cNvPr name="AutoShape 10" id="10"/>
          <p:cNvSpPr/>
          <p:nvPr/>
        </p:nvSpPr>
        <p:spPr>
          <a:xfrm rot="0">
            <a:off x="12908828" y="4176861"/>
            <a:ext cx="3803276" cy="381000"/>
          </a:xfrm>
          <a:prstGeom prst="rect">
            <a:avLst/>
          </a:prstGeom>
          <a:solidFill>
            <a:srgbClr val="F3F6FA"/>
          </a:solidFill>
        </p:spPr>
      </p:sp>
      <p:sp>
        <p:nvSpPr>
          <p:cNvPr name="Freeform 11" id="11"/>
          <p:cNvSpPr/>
          <p:nvPr/>
        </p:nvSpPr>
        <p:spPr>
          <a:xfrm flipH="false" flipV="false" rot="0">
            <a:off x="5611332" y="4970622"/>
            <a:ext cx="6353735" cy="3836317"/>
          </a:xfrm>
          <a:custGeom>
            <a:avLst/>
            <a:gdLst/>
            <a:ahLst/>
            <a:cxnLst/>
            <a:rect r="r" b="b" t="t" l="l"/>
            <a:pathLst>
              <a:path h="3836317" w="6353735">
                <a:moveTo>
                  <a:pt x="0" y="0"/>
                </a:moveTo>
                <a:lnTo>
                  <a:pt x="6353735" y="0"/>
                </a:lnTo>
                <a:lnTo>
                  <a:pt x="6353735" y="3836317"/>
                </a:lnTo>
                <a:lnTo>
                  <a:pt x="0" y="383631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8731" t="0" r="-8731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03427" y="5222717"/>
            <a:ext cx="5407905" cy="345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2423" indent="-301211" lvl="1">
              <a:lnSpc>
                <a:spcPts val="3906"/>
              </a:lnSpc>
              <a:buAutoNum type="arabicPeriod" startAt="1"/>
            </a:pPr>
            <a:r>
              <a:rPr lang="en-US" sz="2790" spc="-41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Connect banks &amp; import (Plaid + CSV)</a:t>
            </a:r>
          </a:p>
          <a:p>
            <a:pPr algn="l" marL="602423" indent="-301211" lvl="1">
              <a:lnSpc>
                <a:spcPts val="3906"/>
              </a:lnSpc>
              <a:buAutoNum type="arabicPeriod" startAt="1"/>
            </a:pPr>
            <a:r>
              <a:rPr lang="en-US" sz="2790" spc="-41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AI Auto-categorizes &amp; reconciles</a:t>
            </a:r>
          </a:p>
          <a:p>
            <a:pPr algn="l" marL="602423" indent="-301211" lvl="1">
              <a:lnSpc>
                <a:spcPts val="3906"/>
              </a:lnSpc>
              <a:buAutoNum type="arabicPeriod" startAt="1"/>
            </a:pPr>
            <a:r>
              <a:rPr lang="en-US" sz="2790" spc="-41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One-click compliant reports (990, SF-425, DCAA, Incurred Cost, etc)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2126" y="4119711"/>
            <a:ext cx="503910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</a:pPr>
            <a:r>
              <a:rPr lang="en-US" b="true" sz="3200" spc="-48">
                <a:solidFill>
                  <a:srgbClr val="0B1320"/>
                </a:solidFill>
                <a:latin typeface="Prompt Bold"/>
                <a:ea typeface="Prompt Bold"/>
                <a:cs typeface="Prompt Bold"/>
                <a:sym typeface="Prompt Bold"/>
              </a:rPr>
              <a:t>3-STEP FLOW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64840" y="271463"/>
            <a:ext cx="17497197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</a:pPr>
            <a:r>
              <a:rPr lang="en-US" sz="9000">
                <a:solidFill>
                  <a:srgbClr val="F3F6FA"/>
                </a:solidFill>
                <a:latin typeface="Anton"/>
                <a:ea typeface="Anton"/>
                <a:cs typeface="Anton"/>
                <a:sym typeface="Anton"/>
              </a:rPr>
              <a:t>Solution - One platform that finally works for both worlds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4655" y="3127979"/>
            <a:ext cx="15005986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8"/>
              </a:lnSpc>
            </a:pPr>
            <a:r>
              <a:rPr lang="en-US" b="true" sz="3740" spc="-56">
                <a:solidFill>
                  <a:srgbClr val="F3F6FA"/>
                </a:solidFill>
                <a:latin typeface="Prompt Bold"/>
                <a:ea typeface="Prompt Bold"/>
                <a:cs typeface="Prompt Bold"/>
                <a:sym typeface="Prompt Bold"/>
              </a:rPr>
              <a:t>ComplyBook cuts bookkeeping 70% with built-in AI compliance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16659" y="5086350"/>
            <a:ext cx="6286388" cy="255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34174" indent="-317087" lvl="1">
              <a:lnSpc>
                <a:spcPts val="4112"/>
              </a:lnSpc>
              <a:buFont typeface="Arial"/>
              <a:buChar char="•"/>
            </a:pPr>
            <a:r>
              <a:rPr lang="en-US" sz="2937" spc="-44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NIST/CMMC-ready secuirty</a:t>
            </a:r>
          </a:p>
          <a:p>
            <a:pPr algn="l" marL="634174" indent="-317087" lvl="1">
              <a:lnSpc>
                <a:spcPts val="4112"/>
              </a:lnSpc>
              <a:buFont typeface="Arial"/>
              <a:buChar char="•"/>
            </a:pPr>
            <a:r>
              <a:rPr lang="en-US" sz="2937" spc="-44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Built for non-profits + GovCon from Day One</a:t>
            </a:r>
          </a:p>
          <a:p>
            <a:pPr algn="l" marL="634174" indent="-317087" lvl="1">
              <a:lnSpc>
                <a:spcPts val="4112"/>
              </a:lnSpc>
              <a:buFont typeface="Arial"/>
              <a:buChar char="•"/>
            </a:pPr>
            <a:r>
              <a:rPr lang="en-US" sz="2937" spc="-44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50-70% less expensive than Blackbaud, Aplos, Deltek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290912" y="4094322"/>
            <a:ext cx="503910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</a:pPr>
            <a:r>
              <a:rPr lang="en-US" b="true" sz="3200" spc="-48">
                <a:solidFill>
                  <a:srgbClr val="0B1320"/>
                </a:solidFill>
                <a:latin typeface="Prompt Bold"/>
                <a:ea typeface="Prompt Bold"/>
                <a:cs typeface="Prompt Bold"/>
                <a:sym typeface="Prompt Bold"/>
              </a:rPr>
              <a:t>COMPETITIVE EDGE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98094" y="4128606"/>
            <a:ext cx="5039109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</a:pPr>
            <a:r>
              <a:rPr lang="en-US" b="true" sz="3200" spc="-48">
                <a:solidFill>
                  <a:srgbClr val="0B1320"/>
                </a:solidFill>
                <a:latin typeface="Prompt Bold"/>
                <a:ea typeface="Prompt Bold"/>
                <a:cs typeface="Prompt Bold"/>
                <a:sym typeface="Prompt Bold"/>
              </a:rPr>
              <a:t>SCREENSHOT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6750283" y="-8502814"/>
            <a:ext cx="11294670" cy="11546596"/>
          </a:xfrm>
          <a:custGeom>
            <a:avLst/>
            <a:gdLst/>
            <a:ahLst/>
            <a:cxnLst/>
            <a:rect r="r" b="b" t="t" l="l"/>
            <a:pathLst>
              <a:path h="11546596" w="11294670">
                <a:moveTo>
                  <a:pt x="11294671" y="11546596"/>
                </a:moveTo>
                <a:lnTo>
                  <a:pt x="0" y="11546596"/>
                </a:lnTo>
                <a:lnTo>
                  <a:pt x="0" y="0"/>
                </a:lnTo>
                <a:lnTo>
                  <a:pt x="11294671" y="0"/>
                </a:lnTo>
                <a:lnTo>
                  <a:pt x="11294671" y="115465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92206" y="4610100"/>
            <a:ext cx="5169135" cy="5169135"/>
          </a:xfrm>
          <a:custGeom>
            <a:avLst/>
            <a:gdLst/>
            <a:ahLst/>
            <a:cxnLst/>
            <a:rect r="r" b="b" t="t" l="l"/>
            <a:pathLst>
              <a:path h="5169135" w="5169135">
                <a:moveTo>
                  <a:pt x="0" y="0"/>
                </a:moveTo>
                <a:lnTo>
                  <a:pt x="5169135" y="0"/>
                </a:lnTo>
                <a:lnTo>
                  <a:pt x="5169135" y="5169135"/>
                </a:lnTo>
                <a:lnTo>
                  <a:pt x="0" y="51691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49810" y="388303"/>
            <a:ext cx="17109490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F3F6FA"/>
                </a:solidFill>
                <a:latin typeface="Anton"/>
                <a:ea typeface="Anton"/>
                <a:cs typeface="Anton"/>
                <a:sym typeface="Anton"/>
              </a:rPr>
              <a:t>Market Opportunity - $12B+ Global Market - Perfect Timing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78842" y="2705100"/>
            <a:ext cx="15402475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00"/>
              </a:lnSpc>
            </a:pPr>
            <a:r>
              <a:rPr lang="en-US" sz="3000" spc="-44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Beachhead ~ </a:t>
            </a:r>
            <a:r>
              <a:rPr lang="en-US" sz="3000" spc="-44" b="true">
                <a:solidFill>
                  <a:srgbClr val="F3F6FA"/>
                </a:solidFill>
                <a:latin typeface="Prompt Bold"/>
                <a:ea typeface="Prompt Bold"/>
                <a:cs typeface="Prompt Bold"/>
                <a:sym typeface="Prompt Bold"/>
              </a:rPr>
              <a:t>450,000 U.S. Small non-profits + 150,00 small GovCon firms</a:t>
            </a:r>
          </a:p>
          <a:p>
            <a:pPr algn="l">
              <a:lnSpc>
                <a:spcPts val="4500"/>
              </a:lnSpc>
            </a:pPr>
            <a:r>
              <a:rPr lang="en-US" sz="3000" spc="-44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SAM (2025) $2.5B - $3.5B (U.S. only)</a:t>
            </a:r>
          </a:p>
          <a:p>
            <a:pPr algn="l">
              <a:lnSpc>
                <a:spcPts val="4500"/>
              </a:lnSpc>
            </a:pPr>
            <a:r>
              <a:rPr lang="en-US" sz="3000" spc="-44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TAM </a:t>
            </a:r>
            <a:r>
              <a:rPr lang="en-US" b="true" sz="3000" i="true" spc="-44">
                <a:solidFill>
                  <a:srgbClr val="F3F6FA"/>
                </a:solidFill>
                <a:latin typeface="Prompt Bold Italics"/>
                <a:ea typeface="Prompt Bold Italics"/>
                <a:cs typeface="Prompt Bold Italics"/>
                <a:sym typeface="Prompt Bold Italics"/>
              </a:rPr>
              <a:t>$12B+</a:t>
            </a:r>
            <a:r>
              <a:rPr lang="en-US" sz="3000" spc="-44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 global non-profit +GovCon compliance Software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10410" y="4699723"/>
            <a:ext cx="9961066" cy="1180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Expansion Path → U.S. Small → mid-size → enterprise GovCon → international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01645" y="6418631"/>
            <a:ext cx="9961066" cy="23806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F3F6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Catalysts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AI automation wave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Grantors demanding real transparency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3F6FA"/>
                </a:solidFill>
                <a:latin typeface="Canva Sans"/>
                <a:ea typeface="Canva Sans"/>
                <a:cs typeface="Canva Sans"/>
                <a:sym typeface="Canva Sans"/>
              </a:rPr>
              <a:t>Additional government reporting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6750283" y="-8502814"/>
            <a:ext cx="11294670" cy="11546596"/>
          </a:xfrm>
          <a:custGeom>
            <a:avLst/>
            <a:gdLst/>
            <a:ahLst/>
            <a:cxnLst/>
            <a:rect r="r" b="b" t="t" l="l"/>
            <a:pathLst>
              <a:path h="11546596" w="11294670">
                <a:moveTo>
                  <a:pt x="11294671" y="11546596"/>
                </a:moveTo>
                <a:lnTo>
                  <a:pt x="0" y="11546596"/>
                </a:lnTo>
                <a:lnTo>
                  <a:pt x="0" y="0"/>
                </a:lnTo>
                <a:lnTo>
                  <a:pt x="11294671" y="0"/>
                </a:lnTo>
                <a:lnTo>
                  <a:pt x="11294671" y="115465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63201" y="8305750"/>
            <a:ext cx="10538788" cy="10773854"/>
          </a:xfrm>
          <a:custGeom>
            <a:avLst/>
            <a:gdLst/>
            <a:ahLst/>
            <a:cxnLst/>
            <a:rect r="r" b="b" t="t" l="l"/>
            <a:pathLst>
              <a:path h="10773854" w="10538788">
                <a:moveTo>
                  <a:pt x="0" y="0"/>
                </a:moveTo>
                <a:lnTo>
                  <a:pt x="10538788" y="0"/>
                </a:lnTo>
                <a:lnTo>
                  <a:pt x="10538788" y="10773854"/>
                </a:lnTo>
                <a:lnTo>
                  <a:pt x="0" y="10773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4542539">
            <a:off x="10790729" y="-5626170"/>
            <a:ext cx="10794806" cy="9294235"/>
          </a:xfrm>
          <a:custGeom>
            <a:avLst/>
            <a:gdLst/>
            <a:ahLst/>
            <a:cxnLst/>
            <a:rect r="r" b="b" t="t" l="l"/>
            <a:pathLst>
              <a:path h="9294235" w="10794806">
                <a:moveTo>
                  <a:pt x="0" y="9294236"/>
                </a:moveTo>
                <a:lnTo>
                  <a:pt x="10794807" y="9294236"/>
                </a:lnTo>
                <a:lnTo>
                  <a:pt x="10794807" y="0"/>
                </a:lnTo>
                <a:lnTo>
                  <a:pt x="0" y="0"/>
                </a:lnTo>
                <a:lnTo>
                  <a:pt x="0" y="92942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18810" y="6792016"/>
            <a:ext cx="7454417" cy="4932567"/>
          </a:xfrm>
          <a:custGeom>
            <a:avLst/>
            <a:gdLst/>
            <a:ahLst/>
            <a:cxnLst/>
            <a:rect r="r" b="b" t="t" l="l"/>
            <a:pathLst>
              <a:path h="4932567" w="7454417">
                <a:moveTo>
                  <a:pt x="0" y="0"/>
                </a:moveTo>
                <a:lnTo>
                  <a:pt x="7454417" y="0"/>
                </a:lnTo>
                <a:lnTo>
                  <a:pt x="7454417" y="4932568"/>
                </a:lnTo>
                <a:lnTo>
                  <a:pt x="0" y="493256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02876" y="3913352"/>
            <a:ext cx="707594" cy="669698"/>
          </a:xfrm>
          <a:custGeom>
            <a:avLst/>
            <a:gdLst/>
            <a:ahLst/>
            <a:cxnLst/>
            <a:rect r="r" b="b" t="t" l="l"/>
            <a:pathLst>
              <a:path h="669698" w="707594">
                <a:moveTo>
                  <a:pt x="0" y="0"/>
                </a:moveTo>
                <a:lnTo>
                  <a:pt x="707595" y="0"/>
                </a:lnTo>
                <a:lnTo>
                  <a:pt x="707595" y="669698"/>
                </a:lnTo>
                <a:lnTo>
                  <a:pt x="0" y="669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835627"/>
            <a:ext cx="6394566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4408" indent="-292204" lvl="1">
              <a:lnSpc>
                <a:spcPts val="3248"/>
              </a:lnSpc>
              <a:buFont typeface="Arial"/>
              <a:buChar char="•"/>
            </a:pPr>
            <a:r>
              <a:rPr lang="en-US" sz="2706" spc="-40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98/98 Core Features Complete</a:t>
            </a:r>
          </a:p>
          <a:p>
            <a:pPr algn="l" marL="584408" indent="-292204" lvl="1">
              <a:lnSpc>
                <a:spcPts val="3248"/>
              </a:lnSpc>
              <a:buFont typeface="Arial"/>
              <a:buChar char="•"/>
            </a:pPr>
            <a:r>
              <a:rPr lang="en-US" sz="2706" spc="-40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All major workflows tested - Plaid Sync, AI Categorization, Full Reporting, MFA</a:t>
            </a:r>
          </a:p>
          <a:p>
            <a:pPr algn="l" marL="584408" indent="-292204" lvl="1">
              <a:lnSpc>
                <a:spcPts val="3248"/>
              </a:lnSpc>
              <a:buFont typeface="Arial"/>
              <a:buChar char="•"/>
            </a:pPr>
            <a:r>
              <a:rPr lang="en-US" sz="2706" spc="-40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Currently undergoing testing in developer mode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65919" y="3835627"/>
            <a:ext cx="6394566" cy="1638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84408" indent="-292204" lvl="1">
              <a:lnSpc>
                <a:spcPts val="3248"/>
              </a:lnSpc>
              <a:buFont typeface="Arial"/>
              <a:buChar char="•"/>
            </a:pPr>
            <a:r>
              <a:rPr lang="en-US" sz="2706" spc="-40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Finish Developor Testing</a:t>
            </a:r>
          </a:p>
          <a:p>
            <a:pPr algn="l" marL="584408" indent="-292204" lvl="1">
              <a:lnSpc>
                <a:spcPts val="3248"/>
              </a:lnSpc>
              <a:buFont typeface="Arial"/>
              <a:buChar char="•"/>
            </a:pPr>
            <a:r>
              <a:rPr lang="en-US" sz="2706" spc="-40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Testing with live data</a:t>
            </a:r>
          </a:p>
          <a:p>
            <a:pPr algn="l" marL="584408" indent="-292204" lvl="1">
              <a:lnSpc>
                <a:spcPts val="3248"/>
              </a:lnSpc>
              <a:buFont typeface="Arial"/>
              <a:buChar char="•"/>
            </a:pPr>
            <a:r>
              <a:rPr lang="en-US" sz="2706" spc="-40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Test group of 10 companies</a:t>
            </a:r>
          </a:p>
          <a:p>
            <a:pPr algn="l" marL="584408" indent="-292204" lvl="1">
              <a:lnSpc>
                <a:spcPts val="3248"/>
              </a:lnSpc>
              <a:buFont typeface="Arial"/>
              <a:buChar char="•"/>
            </a:pPr>
            <a:r>
              <a:rPr lang="en-US" sz="2706" spc="-40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First Revenues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602876" y="4583050"/>
            <a:ext cx="707594" cy="669698"/>
          </a:xfrm>
          <a:custGeom>
            <a:avLst/>
            <a:gdLst/>
            <a:ahLst/>
            <a:cxnLst/>
            <a:rect r="r" b="b" t="t" l="l"/>
            <a:pathLst>
              <a:path h="669698" w="707594">
                <a:moveTo>
                  <a:pt x="0" y="0"/>
                </a:moveTo>
                <a:lnTo>
                  <a:pt x="707595" y="0"/>
                </a:lnTo>
                <a:lnTo>
                  <a:pt x="707595" y="669698"/>
                </a:lnTo>
                <a:lnTo>
                  <a:pt x="0" y="669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02876" y="5576598"/>
            <a:ext cx="707594" cy="669698"/>
          </a:xfrm>
          <a:custGeom>
            <a:avLst/>
            <a:gdLst/>
            <a:ahLst/>
            <a:cxnLst/>
            <a:rect r="r" b="b" t="t" l="l"/>
            <a:pathLst>
              <a:path h="669698" w="707594">
                <a:moveTo>
                  <a:pt x="0" y="0"/>
                </a:moveTo>
                <a:lnTo>
                  <a:pt x="707595" y="0"/>
                </a:lnTo>
                <a:lnTo>
                  <a:pt x="707595" y="669698"/>
                </a:lnTo>
                <a:lnTo>
                  <a:pt x="0" y="669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790203" y="4248201"/>
            <a:ext cx="707594" cy="669698"/>
          </a:xfrm>
          <a:custGeom>
            <a:avLst/>
            <a:gdLst/>
            <a:ahLst/>
            <a:cxnLst/>
            <a:rect r="r" b="b" t="t" l="l"/>
            <a:pathLst>
              <a:path h="669698" w="707594">
                <a:moveTo>
                  <a:pt x="0" y="0"/>
                </a:moveTo>
                <a:lnTo>
                  <a:pt x="707594" y="0"/>
                </a:lnTo>
                <a:lnTo>
                  <a:pt x="707594" y="669698"/>
                </a:lnTo>
                <a:lnTo>
                  <a:pt x="0" y="6696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7423266" y="5712052"/>
            <a:ext cx="7324288" cy="4394573"/>
          </a:xfrm>
          <a:custGeom>
            <a:avLst/>
            <a:gdLst/>
            <a:ahLst/>
            <a:cxnLst/>
            <a:rect r="r" b="b" t="t" l="l"/>
            <a:pathLst>
              <a:path h="4394573" w="7324288">
                <a:moveTo>
                  <a:pt x="0" y="0"/>
                </a:moveTo>
                <a:lnTo>
                  <a:pt x="7324287" y="0"/>
                </a:lnTo>
                <a:lnTo>
                  <a:pt x="7324287" y="4394572"/>
                </a:lnTo>
                <a:lnTo>
                  <a:pt x="0" y="439457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80641" y="847685"/>
            <a:ext cx="17286919" cy="1712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480"/>
              </a:lnSpc>
              <a:spcBef>
                <a:spcPct val="0"/>
              </a:spcBef>
            </a:pPr>
            <a:r>
              <a:rPr lang="en-US" sz="7200" strike="noStrike" u="none">
                <a:solidFill>
                  <a:srgbClr val="F3F6FA"/>
                </a:solidFill>
                <a:latin typeface="Anton"/>
                <a:ea typeface="Anton"/>
                <a:cs typeface="Anton"/>
                <a:sym typeface="Anton"/>
              </a:rPr>
              <a:t>Traction &amp; Validation - Product is 95% production-ready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2876" y="2706781"/>
            <a:ext cx="68203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3F6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Product Status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024100" y="2706781"/>
            <a:ext cx="682038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3F6F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Next 30-60 Days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40694" y="4900073"/>
            <a:ext cx="10538788" cy="10773854"/>
          </a:xfrm>
          <a:custGeom>
            <a:avLst/>
            <a:gdLst/>
            <a:ahLst/>
            <a:cxnLst/>
            <a:rect r="r" b="b" t="t" l="l"/>
            <a:pathLst>
              <a:path h="10773854" w="10538788">
                <a:moveTo>
                  <a:pt x="0" y="0"/>
                </a:moveTo>
                <a:lnTo>
                  <a:pt x="10538788" y="0"/>
                </a:lnTo>
                <a:lnTo>
                  <a:pt x="10538788" y="10773854"/>
                </a:lnTo>
                <a:lnTo>
                  <a:pt x="0" y="10773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13368626" y="-8171386"/>
            <a:ext cx="10538788" cy="10773854"/>
          </a:xfrm>
          <a:custGeom>
            <a:avLst/>
            <a:gdLst/>
            <a:ahLst/>
            <a:cxnLst/>
            <a:rect r="r" b="b" t="t" l="l"/>
            <a:pathLst>
              <a:path h="10773854" w="10538788">
                <a:moveTo>
                  <a:pt x="10538788" y="10773854"/>
                </a:moveTo>
                <a:lnTo>
                  <a:pt x="0" y="10773854"/>
                </a:lnTo>
                <a:lnTo>
                  <a:pt x="0" y="0"/>
                </a:lnTo>
                <a:lnTo>
                  <a:pt x="10538788" y="0"/>
                </a:lnTo>
                <a:lnTo>
                  <a:pt x="10538788" y="107738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-2114152" y="-1078968"/>
            <a:ext cx="7454417" cy="4932567"/>
          </a:xfrm>
          <a:custGeom>
            <a:avLst/>
            <a:gdLst/>
            <a:ahLst/>
            <a:cxnLst/>
            <a:rect r="r" b="b" t="t" l="l"/>
            <a:pathLst>
              <a:path h="4932567" w="7454417">
                <a:moveTo>
                  <a:pt x="0" y="4932567"/>
                </a:moveTo>
                <a:lnTo>
                  <a:pt x="7454417" y="4932567"/>
                </a:lnTo>
                <a:lnTo>
                  <a:pt x="7454417" y="0"/>
                </a:lnTo>
                <a:lnTo>
                  <a:pt x="0" y="0"/>
                </a:lnTo>
                <a:lnTo>
                  <a:pt x="0" y="493256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28517">
            <a:off x="12464633" y="2159034"/>
            <a:ext cx="10794806" cy="9294235"/>
          </a:xfrm>
          <a:custGeom>
            <a:avLst/>
            <a:gdLst/>
            <a:ahLst/>
            <a:cxnLst/>
            <a:rect r="r" b="b" t="t" l="l"/>
            <a:pathLst>
              <a:path h="9294235" w="10794806">
                <a:moveTo>
                  <a:pt x="10794807" y="0"/>
                </a:moveTo>
                <a:lnTo>
                  <a:pt x="0" y="0"/>
                </a:lnTo>
                <a:lnTo>
                  <a:pt x="0" y="9294235"/>
                </a:lnTo>
                <a:lnTo>
                  <a:pt x="10794807" y="9294235"/>
                </a:lnTo>
                <a:lnTo>
                  <a:pt x="10794807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73749" y="0"/>
            <a:ext cx="4647290" cy="4647290"/>
          </a:xfrm>
          <a:custGeom>
            <a:avLst/>
            <a:gdLst/>
            <a:ahLst/>
            <a:cxnLst/>
            <a:rect r="r" b="b" t="t" l="l"/>
            <a:pathLst>
              <a:path h="4647290" w="4647290">
                <a:moveTo>
                  <a:pt x="0" y="0"/>
                </a:moveTo>
                <a:lnTo>
                  <a:pt x="4647289" y="0"/>
                </a:lnTo>
                <a:lnTo>
                  <a:pt x="4647289" y="4647290"/>
                </a:lnTo>
                <a:lnTo>
                  <a:pt x="0" y="4647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635007" y="200606"/>
            <a:ext cx="3652993" cy="3652993"/>
          </a:xfrm>
          <a:custGeom>
            <a:avLst/>
            <a:gdLst/>
            <a:ahLst/>
            <a:cxnLst/>
            <a:rect r="r" b="b" t="t" l="l"/>
            <a:pathLst>
              <a:path h="3652993" w="3652993">
                <a:moveTo>
                  <a:pt x="0" y="0"/>
                </a:moveTo>
                <a:lnTo>
                  <a:pt x="3652993" y="0"/>
                </a:lnTo>
                <a:lnTo>
                  <a:pt x="3652993" y="3652993"/>
                </a:lnTo>
                <a:lnTo>
                  <a:pt x="0" y="36529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3749" y="6815626"/>
            <a:ext cx="3573198" cy="3171328"/>
          </a:xfrm>
          <a:custGeom>
            <a:avLst/>
            <a:gdLst/>
            <a:ahLst/>
            <a:cxnLst/>
            <a:rect r="r" b="b" t="t" l="l"/>
            <a:pathLst>
              <a:path h="3171328" w="3573198">
                <a:moveTo>
                  <a:pt x="0" y="0"/>
                </a:moveTo>
                <a:lnTo>
                  <a:pt x="3573197" y="0"/>
                </a:lnTo>
                <a:lnTo>
                  <a:pt x="3573197" y="3171328"/>
                </a:lnTo>
                <a:lnTo>
                  <a:pt x="0" y="317132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019070" y="7017621"/>
            <a:ext cx="2983436" cy="3067572"/>
          </a:xfrm>
          <a:custGeom>
            <a:avLst/>
            <a:gdLst/>
            <a:ahLst/>
            <a:cxnLst/>
            <a:rect r="r" b="b" t="t" l="l"/>
            <a:pathLst>
              <a:path h="3067572" w="2983436">
                <a:moveTo>
                  <a:pt x="0" y="0"/>
                </a:moveTo>
                <a:lnTo>
                  <a:pt x="2983436" y="0"/>
                </a:lnTo>
                <a:lnTo>
                  <a:pt x="2983436" y="3067572"/>
                </a:lnTo>
                <a:lnTo>
                  <a:pt x="0" y="30675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888935" y="5138830"/>
            <a:ext cx="2694226" cy="3629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92"/>
              </a:lnSpc>
              <a:spcBef>
                <a:spcPct val="0"/>
              </a:spcBef>
            </a:pPr>
            <a:r>
              <a:rPr lang="en-US" sz="2208" spc="-33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Founder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3258" y="4676775"/>
            <a:ext cx="334416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2"/>
              </a:lnSpc>
            </a:pPr>
            <a:r>
              <a:rPr lang="en-US" b="true" sz="3151" spc="-47">
                <a:solidFill>
                  <a:srgbClr val="F3F6FA"/>
                </a:solidFill>
                <a:latin typeface="Prompt Semi-Bold"/>
                <a:ea typeface="Prompt Semi-Bold"/>
                <a:cs typeface="Prompt Semi-Bold"/>
                <a:sym typeface="Prompt Semi-Bold"/>
              </a:rPr>
              <a:t>Marcy Freebug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921038" y="803268"/>
            <a:ext cx="7411430" cy="2380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0845" indent="-365423" lvl="1">
              <a:lnSpc>
                <a:spcPts val="4739"/>
              </a:lnSpc>
              <a:buFont typeface="Arial"/>
              <a:buChar char="•"/>
            </a:pPr>
            <a:r>
              <a:rPr lang="en-US" b="true" sz="338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Built 100% of the product solo</a:t>
            </a:r>
          </a:p>
          <a:p>
            <a:pPr algn="l" marL="730845" indent="-365423" lvl="1">
              <a:lnSpc>
                <a:spcPts val="4739"/>
              </a:lnSpc>
              <a:buFont typeface="Arial"/>
              <a:buChar char="•"/>
            </a:pPr>
            <a:r>
              <a:rPr lang="en-US" b="true" sz="338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CMMC Registered Practitioner + Master’s in Cybersecurity Law</a:t>
            </a:r>
          </a:p>
          <a:p>
            <a:pPr algn="l" marL="730845" indent="-365423" lvl="1">
              <a:lnSpc>
                <a:spcPts val="4739"/>
              </a:lnSpc>
              <a:buFont typeface="Arial"/>
              <a:buChar char="•"/>
            </a:pPr>
            <a:r>
              <a:rPr lang="en-US" b="true" sz="3385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10+ years living the pain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96939" y="4652327"/>
            <a:ext cx="249412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b="true" sz="5199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The Ask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846946" y="5677535"/>
            <a:ext cx="11553083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Raising </a:t>
            </a:r>
            <a:r>
              <a:rPr lang="en-US" sz="3399" b="true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$75,000</a:t>
            </a: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on a SAFE ($3M pre-money valuation)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12-month use of funds 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50% Final security hardening &amp; launch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30% Paid pilots + early Sales (Colorado focus first)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15% Part-time Sales/ Compliance support</a:t>
            </a: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5% Ops &amp; reserves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true" rot="0">
            <a:off x="-6750283" y="-8502814"/>
            <a:ext cx="11294670" cy="11546596"/>
          </a:xfrm>
          <a:custGeom>
            <a:avLst/>
            <a:gdLst/>
            <a:ahLst/>
            <a:cxnLst/>
            <a:rect r="r" b="b" t="t" l="l"/>
            <a:pathLst>
              <a:path h="11546596" w="11294670">
                <a:moveTo>
                  <a:pt x="11294671" y="11546596"/>
                </a:moveTo>
                <a:lnTo>
                  <a:pt x="0" y="11546596"/>
                </a:lnTo>
                <a:lnTo>
                  <a:pt x="0" y="0"/>
                </a:lnTo>
                <a:lnTo>
                  <a:pt x="11294671" y="0"/>
                </a:lnTo>
                <a:lnTo>
                  <a:pt x="11294671" y="11546596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563201" y="8305750"/>
            <a:ext cx="10538788" cy="10773854"/>
          </a:xfrm>
          <a:custGeom>
            <a:avLst/>
            <a:gdLst/>
            <a:ahLst/>
            <a:cxnLst/>
            <a:rect r="r" b="b" t="t" l="l"/>
            <a:pathLst>
              <a:path h="10773854" w="10538788">
                <a:moveTo>
                  <a:pt x="0" y="0"/>
                </a:moveTo>
                <a:lnTo>
                  <a:pt x="10538788" y="0"/>
                </a:lnTo>
                <a:lnTo>
                  <a:pt x="10538788" y="10773854"/>
                </a:lnTo>
                <a:lnTo>
                  <a:pt x="0" y="10773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4542539">
            <a:off x="10790729" y="-5626170"/>
            <a:ext cx="10794806" cy="9294235"/>
          </a:xfrm>
          <a:custGeom>
            <a:avLst/>
            <a:gdLst/>
            <a:ahLst/>
            <a:cxnLst/>
            <a:rect r="r" b="b" t="t" l="l"/>
            <a:pathLst>
              <a:path h="9294235" w="10794806">
                <a:moveTo>
                  <a:pt x="0" y="9294236"/>
                </a:moveTo>
                <a:lnTo>
                  <a:pt x="10794807" y="9294236"/>
                </a:lnTo>
                <a:lnTo>
                  <a:pt x="10794807" y="0"/>
                </a:lnTo>
                <a:lnTo>
                  <a:pt x="0" y="0"/>
                </a:lnTo>
                <a:lnTo>
                  <a:pt x="0" y="9294236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218810" y="4601219"/>
            <a:ext cx="10765292" cy="7123364"/>
          </a:xfrm>
          <a:custGeom>
            <a:avLst/>
            <a:gdLst/>
            <a:ahLst/>
            <a:cxnLst/>
            <a:rect r="r" b="b" t="t" l="l"/>
            <a:pathLst>
              <a:path h="7123364" w="10765292">
                <a:moveTo>
                  <a:pt x="0" y="0"/>
                </a:moveTo>
                <a:lnTo>
                  <a:pt x="10765292" y="0"/>
                </a:lnTo>
                <a:lnTo>
                  <a:pt x="10765292" y="7123365"/>
                </a:lnTo>
                <a:lnTo>
                  <a:pt x="0" y="71233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92492" y="1654593"/>
            <a:ext cx="5122724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480"/>
              </a:lnSpc>
            </a:pPr>
            <a:r>
              <a:rPr lang="en-US" sz="7900" u="none">
                <a:solidFill>
                  <a:srgbClr val="F3F6FA"/>
                </a:solidFill>
                <a:latin typeface="Anton"/>
                <a:ea typeface="Anton"/>
                <a:cs typeface="Anton"/>
                <a:sym typeface="Anton"/>
              </a:rPr>
              <a:t>Get In Touch With Us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29230" y="2415835"/>
            <a:ext cx="710437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-37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tech@jandmsolutions.com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29230" y="1664118"/>
            <a:ext cx="71043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b="true" sz="3500" spc="-52">
                <a:solidFill>
                  <a:srgbClr val="F3F6FA"/>
                </a:solidFill>
                <a:latin typeface="Prompt Semi-Bold"/>
                <a:ea typeface="Prompt Semi-Bold"/>
                <a:cs typeface="Prompt Semi-Bold"/>
                <a:sym typeface="Prompt Semi-Bold"/>
              </a:rPr>
              <a:t>Email Address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429230" y="5086237"/>
            <a:ext cx="7104378" cy="412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-37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(719) 252-5167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429230" y="4334519"/>
            <a:ext cx="71043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b="true" sz="3500" spc="-52">
                <a:solidFill>
                  <a:srgbClr val="F3F6FA"/>
                </a:solidFill>
                <a:latin typeface="Prompt Semi-Bold"/>
                <a:ea typeface="Prompt Semi-Bold"/>
                <a:cs typeface="Prompt Semi-Bold"/>
                <a:sym typeface="Prompt Semi-Bold"/>
              </a:rPr>
              <a:t>Phone Number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29230" y="7756638"/>
            <a:ext cx="7104378" cy="850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37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521 Main Street</a:t>
            </a:r>
          </a:p>
          <a:p>
            <a:pPr algn="l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-37">
                <a:solidFill>
                  <a:srgbClr val="F3F6FA"/>
                </a:solidFill>
                <a:latin typeface="Prompt"/>
                <a:ea typeface="Prompt"/>
                <a:cs typeface="Prompt"/>
                <a:sym typeface="Prompt"/>
              </a:rPr>
              <a:t>Walsenburg, CO 81089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429230" y="7004921"/>
            <a:ext cx="7104378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</a:pPr>
            <a:r>
              <a:rPr lang="en-US" b="true" sz="3500" spc="-52">
                <a:solidFill>
                  <a:srgbClr val="F3F6FA"/>
                </a:solidFill>
                <a:latin typeface="Prompt Semi-Bold"/>
                <a:ea typeface="Prompt Semi-Bold"/>
                <a:cs typeface="Prompt Semi-Bold"/>
                <a:sym typeface="Prompt Semi-Bold"/>
              </a:rPr>
              <a:t>Location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DAG5qUMihO8</dc:identifier>
  <dcterms:modified xsi:type="dcterms:W3CDTF">2011-08-01T06:04:30Z</dcterms:modified>
  <cp:revision>1</cp:revision>
  <dc:title>Blue and Green Gradient Startup Pitch Deck Presentation</dc:title>
</cp:coreProperties>
</file>